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Merriweather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bold.fntdata"/><Relationship Id="rId3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33" Type="http://schemas.openxmlformats.org/officeDocument/2006/relationships/font" Target="fonts/Merriweather-bold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8978b8892_3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8978b8892_3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8978b889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8978b889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8978b8892_3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8978b8892_3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8978b8892_3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8978b8892_3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8953a40b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8953a40b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8953a40b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8953a40b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8978b8892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8978b8892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8953a40b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8953a40b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8953a40b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8953a40b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8953a40b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8953a40b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88e7a4a37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88e7a4a37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About page - talk about ourselves (Ailyn starts, Everyone)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Demonstration - walk through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Thesis of the project - landing page (Ailyn)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Pick an Entity - High level desc, data visualizations, Videos, related entities.  (Intae)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Visualizations(Kyle)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Entities - Search, Sort, Filter </a:t>
            </a:r>
            <a:r>
              <a:rPr lang="en"/>
              <a:t>(Jesus)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Backend (Andrew, Prateek)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Hierarchy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Gcloud setup - backend infra: Docker + Django + MySQL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GKE - frontend infra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Searching - Indexers + Google API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Frontend (Intae, Jesus)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Hierarchy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Components, such as instance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Search, Redux, Highlighting, filter, sort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bluh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Self-critique (Kyle)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Challenges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Frontend race condition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Gcloud search Api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MySQL server died one time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Permissions with Gcloud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Lack of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Data Visualization - Major minorities(Kyle)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Developer critique (Ailyn)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Bad stuff</a:t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White text with white background</a:t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Splash page can be improved, removing the header </a:t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Person of the week </a:t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Overall Layout can be improved</a:t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pagination doesn’t need next/prev when not applicable</a:t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New tab when going to outside link please</a:t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graphically, maybe help button for diversity score</a:t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too much loading</a:t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Too much empty space in visualizations</a:t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why are visualizations 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Good Stuff</a:t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Great Images with good sizing</a:t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dynamic search is cool</a:t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Data text representations in text is nice for instances</a:t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Cards at the bottom giving previews to related instances is nice </a:t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strong imagery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8978b88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8978b88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8953a40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8953a40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8978b8892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8978b8892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8978b889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8978b889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978b8892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978b8892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8978b8892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8978b8892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8978b8892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8978b8892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8978b8892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8978b8892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equaleducation.info/abou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equaleducation.info/schools/2?&amp;Poverty=Extreme&amp;State=Mississippi&amp;sort=Population&amp;desc=true" TargetMode="External"/><Relationship Id="rId4" Type="http://schemas.openxmlformats.org/officeDocument/2006/relationships/image" Target="../media/image2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majorminorities.me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equaleducation.info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11" Type="http://schemas.openxmlformats.org/officeDocument/2006/relationships/image" Target="../media/image19.png"/><Relationship Id="rId10" Type="http://schemas.openxmlformats.org/officeDocument/2006/relationships/image" Target="../media/image9.png"/><Relationship Id="rId9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8.png"/><Relationship Id="rId6" Type="http://schemas.openxmlformats.org/officeDocument/2006/relationships/image" Target="../media/image3.jp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 Education	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About Page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Hierarchy</a:t>
            </a:r>
            <a:endParaRPr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8577887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Pagination</a:t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261025" y="1533275"/>
            <a:ext cx="8520600" cy="3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Durability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http://www.equaleducation.info/schools/2?&amp;Poverty=Extreme&amp;State=Mississippi&amp;sort=Population&amp;desc=true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Pre-caching of all grid pages within pagination range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Dynamic Range with prev/next buttons only appearing when applicable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Reuseable components allowed for quick construction of our grid pages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800" y="3648338"/>
            <a:ext cx="7210425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 and Sorting</a:t>
            </a:r>
            <a:endParaRPr/>
          </a:p>
        </p:txBody>
      </p:sp>
      <p:sp>
        <p:nvSpPr>
          <p:cNvPr id="187" name="Google Shape;187;p24"/>
          <p:cNvSpPr txBox="1"/>
          <p:nvPr/>
        </p:nvSpPr>
        <p:spPr>
          <a:xfrm>
            <a:off x="576450" y="1496875"/>
            <a:ext cx="4251600" cy="3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Key Features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/>
              <a:t>Mix and Match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AutoComplete, especially helpful for large possible fields with known states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Mobile Friendly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Fields are autopopulated by the link, Better user experience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Reset Button for Quick Return to Default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650" y="1277025"/>
            <a:ext cx="2924469" cy="37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w/ Redux</a:t>
            </a:r>
            <a:endParaRPr/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2075354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/>
        </p:nvSpPr>
        <p:spPr>
          <a:xfrm>
            <a:off x="2334650" y="1361875"/>
            <a:ext cx="6497700" cy="3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Key Features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Dynamic Buttons allowing quick jump to different categories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Manage search keywords/terms with Redux, allowing highlighter component to easily access them and efficiently do it’s thing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Search Terms aren’t within normal card info, can be seen and highlighted upon hitting view more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Mobile-friendly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Easy back-to-top FAB for large results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Search Box in menu can be used to easily perform multi-term search within page w/o knowledge of regex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- (1)</a:t>
            </a: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50" y="1484525"/>
            <a:ext cx="7989285" cy="3383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26"/>
          <p:cNvCxnSpPr/>
          <p:nvPr/>
        </p:nvCxnSpPr>
        <p:spPr>
          <a:xfrm>
            <a:off x="1500138" y="3320075"/>
            <a:ext cx="6143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6"/>
          <p:cNvSpPr txBox="1"/>
          <p:nvPr/>
        </p:nvSpPr>
        <p:spPr>
          <a:xfrm>
            <a:off x="1273975" y="2437650"/>
            <a:ext cx="6596100" cy="48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M</a:t>
            </a:r>
            <a:r>
              <a:rPr b="1" lang="en" sz="2000"/>
              <a:t>ississippi, Louisiana, New Mexico, West Virginia</a:t>
            </a:r>
            <a:endParaRPr b="1"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Analysis </a:t>
            </a:r>
            <a:r>
              <a:rPr lang="en"/>
              <a:t> - (2)</a:t>
            </a:r>
            <a:endParaRPr/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150000" y="3559925"/>
            <a:ext cx="4323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Mississippi, Texas →  AVG = 22.5 school districts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Others → AVG = 1.81 school districts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7"/>
          <p:cNvSpPr txBox="1"/>
          <p:nvPr>
            <p:ph idx="2" type="body"/>
          </p:nvPr>
        </p:nvSpPr>
        <p:spPr>
          <a:xfrm>
            <a:off x="4746925" y="3559925"/>
            <a:ext cx="41616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Mississippi, Louisiana, New Mexico, West Virginia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21.14%(Louisiana) - 7.7%(Colorado) = 13.44%!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75" y="1583574"/>
            <a:ext cx="4408553" cy="197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716" y="1583575"/>
            <a:ext cx="4323270" cy="196749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/>
        </p:nvSpPr>
        <p:spPr>
          <a:xfrm>
            <a:off x="1061100" y="4269875"/>
            <a:ext cx="70218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The gap between each state is high → Our site can help!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</a:t>
            </a:r>
            <a:r>
              <a:rPr lang="en"/>
              <a:t> Critique</a:t>
            </a:r>
            <a:endParaRPr/>
          </a:p>
        </p:txBody>
      </p:sp>
      <p:sp>
        <p:nvSpPr>
          <p:cNvPr id="219" name="Google Shape;219;p28"/>
          <p:cNvSpPr txBox="1"/>
          <p:nvPr>
            <p:ph idx="1" type="body"/>
          </p:nvPr>
        </p:nvSpPr>
        <p:spPr>
          <a:xfrm>
            <a:off x="311725" y="1380675"/>
            <a:ext cx="3999900" cy="17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Website is fast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</a:t>
            </a:r>
            <a:r>
              <a:rPr lang="en"/>
              <a:t>aching, redux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Good use of reusable components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Extra media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Searching, filtering</a:t>
            </a:r>
            <a:br>
              <a:rPr lang="en"/>
            </a:br>
            <a:endParaRPr/>
          </a:p>
        </p:txBody>
      </p:sp>
      <p:sp>
        <p:nvSpPr>
          <p:cNvPr id="220" name="Google Shape;220;p28"/>
          <p:cNvSpPr txBox="1"/>
          <p:nvPr>
            <p:ph idx="2" type="body"/>
          </p:nvPr>
        </p:nvSpPr>
        <p:spPr>
          <a:xfrm>
            <a:off x="4832425" y="1380675"/>
            <a:ext cx="3999900" cy="15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Lack of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Styling; messy, too </a:t>
            </a:r>
            <a:r>
              <a:rPr lang="en"/>
              <a:t>homogeneous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Scheduling issues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Start with React from the beginning</a:t>
            </a:r>
            <a:br>
              <a:rPr lang="en"/>
            </a:br>
            <a:endParaRPr/>
          </a:p>
        </p:txBody>
      </p:sp>
      <p:sp>
        <p:nvSpPr>
          <p:cNvPr id="221" name="Google Shape;221;p28"/>
          <p:cNvSpPr txBox="1"/>
          <p:nvPr/>
        </p:nvSpPr>
        <p:spPr>
          <a:xfrm>
            <a:off x="2093125" y="3390025"/>
            <a:ext cx="49578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We Learned: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React, GCP, various tools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amount of teamwork/communication necessary for this project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number of things that can go wrong at any given moment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Developer Site Visualizations - (1)</a:t>
            </a: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6100"/>
            <a:ext cx="9143999" cy="4104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Developer Site Visualizations - (2)</a:t>
            </a: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025"/>
            <a:ext cx="9849646" cy="38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Developer Site Visualizations - (3)</a:t>
            </a:r>
            <a:endParaRPr/>
          </a:p>
        </p:txBody>
      </p:sp>
      <p:pic>
        <p:nvPicPr>
          <p:cNvPr id="239" name="Google Shape;2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9225" y="1288600"/>
            <a:ext cx="9820148" cy="385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Demonstration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Backend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Frontend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Self Critique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Visualization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Developer Critique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Critique</a:t>
            </a:r>
            <a:endParaRPr/>
          </a:p>
        </p:txBody>
      </p:sp>
      <p:sp>
        <p:nvSpPr>
          <p:cNvPr id="245" name="Google Shape;245;p32"/>
          <p:cNvSpPr txBox="1"/>
          <p:nvPr>
            <p:ph idx="1" type="body"/>
          </p:nvPr>
        </p:nvSpPr>
        <p:spPr>
          <a:xfrm>
            <a:off x="0" y="1291500"/>
            <a:ext cx="4572000" cy="3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Positive: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Great images with good sizing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Dynamic search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text representations in text is nice for instances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Cards at the bottom giving previews to related instances is nice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Strong imagery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Person of the week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What we learned: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Imagery makes it interesting and captivating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Minorities and their representation</a:t>
            </a:r>
            <a:endParaRPr/>
          </a:p>
        </p:txBody>
      </p:sp>
      <p:sp>
        <p:nvSpPr>
          <p:cNvPr id="246" name="Google Shape;246;p32"/>
          <p:cNvSpPr txBox="1"/>
          <p:nvPr>
            <p:ph idx="2" type="body"/>
          </p:nvPr>
        </p:nvSpPr>
        <p:spPr>
          <a:xfrm>
            <a:off x="4572000" y="1291375"/>
            <a:ext cx="4572000" cy="3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Improvements: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Splash page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Carousel w</a:t>
            </a:r>
            <a:r>
              <a:rPr lang="en"/>
              <a:t>hite text with white background</a:t>
            </a:r>
            <a:endParaRPr u="sng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Person of the week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Pagination doesn’t need next/prev when not applicable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New tab when going to outside link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Too much loading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Empty space at bottom of visualizations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diversity </a:t>
            </a:r>
            <a:r>
              <a:rPr lang="en"/>
              <a:t>(e.g. Asian-American representation, LGBTQ, younger ages, etc)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Layouts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What puzzles us: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About page loading time</a:t>
            </a:r>
            <a:endParaRPr/>
          </a:p>
        </p:txBody>
      </p:sp>
      <p:sp>
        <p:nvSpPr>
          <p:cNvPr id="247" name="Google Shape;247;p32"/>
          <p:cNvSpPr txBox="1"/>
          <p:nvPr>
            <p:ph type="title"/>
          </p:nvPr>
        </p:nvSpPr>
        <p:spPr>
          <a:xfrm>
            <a:off x="5213400" y="926575"/>
            <a:ext cx="39306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FFFFFF"/>
                </a:solidFill>
                <a:hlinkClick r:id="rId3"/>
              </a:rPr>
              <a:t>http://majorminorities.me/</a:t>
            </a:r>
            <a:r>
              <a:rPr lang="en" sz="1100">
                <a:solidFill>
                  <a:srgbClr val="FFFFFF"/>
                </a:solidFill>
              </a:rPr>
              <a:t> 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1379550" y="261610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Equal Education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2255900" y="2417000"/>
            <a:ext cx="6342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Backend Design</a:t>
            </a:r>
            <a:endParaRPr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</a:t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2522175" y="2495752"/>
            <a:ext cx="1432836" cy="985824"/>
          </a:xfrm>
          <a:prstGeom prst="cloud">
            <a:avLst/>
          </a:prstGeom>
          <a:solidFill>
            <a:srgbClr val="71788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Internet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89" name="Google Shape;89;p17"/>
          <p:cNvGrpSpPr/>
          <p:nvPr/>
        </p:nvGrpSpPr>
        <p:grpSpPr>
          <a:xfrm>
            <a:off x="212179" y="2807124"/>
            <a:ext cx="377445" cy="659846"/>
            <a:chOff x="646868" y="2510187"/>
            <a:chExt cx="773610" cy="1121997"/>
          </a:xfrm>
        </p:grpSpPr>
        <p:sp>
          <p:nvSpPr>
            <p:cNvPr id="90" name="Google Shape;90;p17"/>
            <p:cNvSpPr/>
            <p:nvPr/>
          </p:nvSpPr>
          <p:spPr>
            <a:xfrm>
              <a:off x="646868" y="2510187"/>
              <a:ext cx="773610" cy="1121997"/>
            </a:xfrm>
            <a:prstGeom prst="roundRect">
              <a:avLst>
                <a:gd fmla="val 16667" name="adj"/>
              </a:avLst>
            </a:prstGeom>
            <a:solidFill>
              <a:srgbClr val="71788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723793" y="2649792"/>
              <a:ext cx="619800" cy="842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979825" y="3492500"/>
              <a:ext cx="107700" cy="107700"/>
            </a:xfrm>
            <a:prstGeom prst="ellipse">
              <a:avLst/>
            </a:prstGeom>
            <a:solidFill>
              <a:srgbClr val="71788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17"/>
          <p:cNvGrpSpPr/>
          <p:nvPr/>
        </p:nvGrpSpPr>
        <p:grpSpPr>
          <a:xfrm>
            <a:off x="665906" y="1809603"/>
            <a:ext cx="1228293" cy="686148"/>
            <a:chOff x="1239125" y="1621525"/>
            <a:chExt cx="1439800" cy="804300"/>
          </a:xfrm>
        </p:grpSpPr>
        <p:grpSp>
          <p:nvGrpSpPr>
            <p:cNvPr id="94" name="Google Shape;94;p17"/>
            <p:cNvGrpSpPr/>
            <p:nvPr/>
          </p:nvGrpSpPr>
          <p:grpSpPr>
            <a:xfrm>
              <a:off x="1239125" y="1628125"/>
              <a:ext cx="955500" cy="773437"/>
              <a:chOff x="733625" y="1893950"/>
              <a:chExt cx="955500" cy="773437"/>
            </a:xfrm>
          </p:grpSpPr>
          <p:sp>
            <p:nvSpPr>
              <p:cNvPr id="95" name="Google Shape;95;p17"/>
              <p:cNvSpPr/>
              <p:nvPr/>
            </p:nvSpPr>
            <p:spPr>
              <a:xfrm>
                <a:off x="733625" y="1893950"/>
                <a:ext cx="955500" cy="652200"/>
              </a:xfrm>
              <a:prstGeom prst="rect">
                <a:avLst/>
              </a:prstGeom>
              <a:solidFill>
                <a:srgbClr val="71788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7"/>
              <p:cNvSpPr/>
              <p:nvPr/>
            </p:nvSpPr>
            <p:spPr>
              <a:xfrm>
                <a:off x="783547" y="1944807"/>
                <a:ext cx="855600" cy="5505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7"/>
              <p:cNvSpPr/>
              <p:nvPr/>
            </p:nvSpPr>
            <p:spPr>
              <a:xfrm>
                <a:off x="945958" y="2571387"/>
                <a:ext cx="505500" cy="96000"/>
              </a:xfrm>
              <a:prstGeom prst="trapezoid">
                <a:avLst>
                  <a:gd fmla="val 25000" name="adj"/>
                </a:avLst>
              </a:prstGeom>
              <a:solidFill>
                <a:srgbClr val="71788B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" name="Google Shape;98;p17"/>
            <p:cNvSpPr/>
            <p:nvPr/>
          </p:nvSpPr>
          <p:spPr>
            <a:xfrm>
              <a:off x="2328525" y="1621525"/>
              <a:ext cx="350400" cy="804300"/>
            </a:xfrm>
            <a:prstGeom prst="rect">
              <a:avLst/>
            </a:prstGeom>
            <a:solidFill>
              <a:srgbClr val="71788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2398425" y="1711600"/>
              <a:ext cx="210600" cy="68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2398425" y="1825075"/>
              <a:ext cx="210600" cy="68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" name="Google Shape;101;p17"/>
          <p:cNvGrpSpPr/>
          <p:nvPr/>
        </p:nvGrpSpPr>
        <p:grpSpPr>
          <a:xfrm>
            <a:off x="800445" y="3577522"/>
            <a:ext cx="959226" cy="737289"/>
            <a:chOff x="925275" y="3904650"/>
            <a:chExt cx="1124400" cy="864247"/>
          </a:xfrm>
        </p:grpSpPr>
        <p:sp>
          <p:nvSpPr>
            <p:cNvPr id="102" name="Google Shape;102;p17"/>
            <p:cNvSpPr/>
            <p:nvPr/>
          </p:nvSpPr>
          <p:spPr>
            <a:xfrm>
              <a:off x="1042681" y="3904650"/>
              <a:ext cx="885900" cy="604500"/>
            </a:xfrm>
            <a:prstGeom prst="rect">
              <a:avLst/>
            </a:prstGeom>
            <a:solidFill>
              <a:srgbClr val="71788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1088959" y="3951795"/>
              <a:ext cx="793200" cy="51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925275" y="4461997"/>
              <a:ext cx="1124400" cy="306900"/>
            </a:xfrm>
            <a:prstGeom prst="trapezoid">
              <a:avLst>
                <a:gd fmla="val 39152" name="adj"/>
              </a:avLst>
            </a:prstGeom>
            <a:solidFill>
              <a:srgbClr val="71788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 b="0" l="10253" r="9140" t="0"/>
          <a:stretch/>
        </p:blipFill>
        <p:spPr>
          <a:xfrm>
            <a:off x="4726075" y="1880788"/>
            <a:ext cx="877824" cy="84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4">
            <a:alphaModFix/>
          </a:blip>
          <a:srcRect b="58672" l="50367" r="26127" t="0"/>
          <a:stretch/>
        </p:blipFill>
        <p:spPr>
          <a:xfrm>
            <a:off x="6789880" y="3481587"/>
            <a:ext cx="877824" cy="84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6075" y="3466963"/>
            <a:ext cx="877824" cy="877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17"/>
          <p:cNvGrpSpPr/>
          <p:nvPr/>
        </p:nvGrpSpPr>
        <p:grpSpPr>
          <a:xfrm>
            <a:off x="7817150" y="2876750"/>
            <a:ext cx="877824" cy="877824"/>
            <a:chOff x="7664750" y="2876750"/>
            <a:chExt cx="877824" cy="877824"/>
          </a:xfrm>
        </p:grpSpPr>
        <p:pic>
          <p:nvPicPr>
            <p:cNvPr id="109" name="Google Shape;109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64750" y="2876750"/>
              <a:ext cx="877824" cy="877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7"/>
            <p:cNvPicPr preferRelativeResize="0"/>
            <p:nvPr/>
          </p:nvPicPr>
          <p:blipFill rotWithShape="1">
            <a:blip r:embed="rId7">
              <a:alphaModFix/>
            </a:blip>
            <a:srcRect b="-31080" l="-33078" r="-48673" t="-16151"/>
            <a:stretch/>
          </p:blipFill>
          <p:spPr>
            <a:xfrm>
              <a:off x="8063099" y="2924724"/>
              <a:ext cx="440325" cy="3567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" name="Google Shape;11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7150" y="3986350"/>
            <a:ext cx="877824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95051" y="3520613"/>
            <a:ext cx="877824" cy="770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/>
        </p:nvSpPr>
        <p:spPr>
          <a:xfrm>
            <a:off x="1174325" y="2661775"/>
            <a:ext cx="1213450" cy="367950"/>
          </a:xfrm>
          <a:custGeom>
            <a:rect b="b" l="l" r="r" t="t"/>
            <a:pathLst>
              <a:path extrusionOk="0" h="14718" w="48538">
                <a:moveTo>
                  <a:pt x="0" y="0"/>
                </a:moveTo>
                <a:cubicBezTo>
                  <a:pt x="1879" y="1931"/>
                  <a:pt x="3183" y="9134"/>
                  <a:pt x="11273" y="11587"/>
                </a:cubicBezTo>
                <a:cubicBezTo>
                  <a:pt x="19363" y="14040"/>
                  <a:pt x="42327" y="14196"/>
                  <a:pt x="48538" y="1471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14" name="Google Shape;114;p17"/>
          <p:cNvSpPr/>
          <p:nvPr/>
        </p:nvSpPr>
        <p:spPr>
          <a:xfrm>
            <a:off x="1276100" y="3178475"/>
            <a:ext cx="1135150" cy="344475"/>
          </a:xfrm>
          <a:custGeom>
            <a:rect b="b" l="l" r="r" t="t"/>
            <a:pathLst>
              <a:path extrusionOk="0" h="13779" w="45406">
                <a:moveTo>
                  <a:pt x="0" y="13779"/>
                </a:moveTo>
                <a:cubicBezTo>
                  <a:pt x="1357" y="12318"/>
                  <a:pt x="573" y="7308"/>
                  <a:pt x="8141" y="5011"/>
                </a:cubicBezTo>
                <a:cubicBezTo>
                  <a:pt x="15709" y="2715"/>
                  <a:pt x="39195" y="835"/>
                  <a:pt x="45406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15" name="Google Shape;115;p17"/>
          <p:cNvSpPr/>
          <p:nvPr/>
        </p:nvSpPr>
        <p:spPr>
          <a:xfrm>
            <a:off x="767225" y="3108025"/>
            <a:ext cx="1644025" cy="31300"/>
          </a:xfrm>
          <a:custGeom>
            <a:rect b="b" l="l" r="r" t="t"/>
            <a:pathLst>
              <a:path extrusionOk="0" h="1252" w="65761">
                <a:moveTo>
                  <a:pt x="0" y="1252"/>
                </a:moveTo>
                <a:cubicBezTo>
                  <a:pt x="4854" y="1200"/>
                  <a:pt x="18163" y="1148"/>
                  <a:pt x="29123" y="939"/>
                </a:cubicBezTo>
                <a:cubicBezTo>
                  <a:pt x="40083" y="730"/>
                  <a:pt x="59655" y="157"/>
                  <a:pt x="6576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16" name="Google Shape;116;p17"/>
          <p:cNvSpPr/>
          <p:nvPr/>
        </p:nvSpPr>
        <p:spPr>
          <a:xfrm>
            <a:off x="4039650" y="2610625"/>
            <a:ext cx="743756" cy="367944"/>
          </a:xfrm>
          <a:custGeom>
            <a:rect b="b" l="l" r="r" t="t"/>
            <a:pathLst>
              <a:path extrusionOk="0" h="9707" w="34759">
                <a:moveTo>
                  <a:pt x="0" y="9707"/>
                </a:moveTo>
                <a:cubicBezTo>
                  <a:pt x="3758" y="9342"/>
                  <a:pt x="16754" y="9133"/>
                  <a:pt x="22547" y="7515"/>
                </a:cubicBezTo>
                <a:cubicBezTo>
                  <a:pt x="28340" y="5897"/>
                  <a:pt x="32724" y="1253"/>
                  <a:pt x="3475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17" name="Google Shape;117;p17"/>
          <p:cNvSpPr/>
          <p:nvPr/>
        </p:nvSpPr>
        <p:spPr>
          <a:xfrm>
            <a:off x="4039650" y="3045400"/>
            <a:ext cx="806324" cy="571502"/>
          </a:xfrm>
          <a:custGeom>
            <a:rect b="b" l="l" r="r" t="t"/>
            <a:pathLst>
              <a:path extrusionOk="0" h="17223" w="36325">
                <a:moveTo>
                  <a:pt x="0" y="0"/>
                </a:moveTo>
                <a:cubicBezTo>
                  <a:pt x="4175" y="887"/>
                  <a:pt x="18998" y="2453"/>
                  <a:pt x="25052" y="5323"/>
                </a:cubicBezTo>
                <a:cubicBezTo>
                  <a:pt x="31106" y="8194"/>
                  <a:pt x="34446" y="15240"/>
                  <a:pt x="36325" y="1722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118" name="Google Shape;118;p17"/>
          <p:cNvCxnSpPr>
            <a:stCxn id="107" idx="3"/>
            <a:endCxn id="112" idx="1"/>
          </p:cNvCxnSpPr>
          <p:nvPr/>
        </p:nvCxnSpPr>
        <p:spPr>
          <a:xfrm>
            <a:off x="5603899" y="3905874"/>
            <a:ext cx="19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17"/>
          <p:cNvCxnSpPr>
            <a:stCxn id="112" idx="3"/>
            <a:endCxn id="106" idx="1"/>
          </p:cNvCxnSpPr>
          <p:nvPr/>
        </p:nvCxnSpPr>
        <p:spPr>
          <a:xfrm>
            <a:off x="6672876" y="3905880"/>
            <a:ext cx="11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7"/>
          <p:cNvCxnSpPr/>
          <p:nvPr/>
        </p:nvCxnSpPr>
        <p:spPr>
          <a:xfrm flipH="1" rot="10800000">
            <a:off x="7617400" y="3601100"/>
            <a:ext cx="336600" cy="12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7"/>
          <p:cNvCxnSpPr/>
          <p:nvPr/>
        </p:nvCxnSpPr>
        <p:spPr>
          <a:xfrm>
            <a:off x="7633050" y="4102275"/>
            <a:ext cx="305400" cy="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7"/>
          <p:cNvCxnSpPr>
            <a:stCxn id="111" idx="0"/>
            <a:endCxn id="109" idx="2"/>
          </p:cNvCxnSpPr>
          <p:nvPr/>
        </p:nvCxnSpPr>
        <p:spPr>
          <a:xfrm rot="10800000">
            <a:off x="8256062" y="3754450"/>
            <a:ext cx="0" cy="23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23" name="Google Shape;123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8800" y="1866163"/>
            <a:ext cx="877824" cy="877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17"/>
          <p:cNvCxnSpPr>
            <a:stCxn id="105" idx="3"/>
            <a:endCxn id="123" idx="1"/>
          </p:cNvCxnSpPr>
          <p:nvPr/>
        </p:nvCxnSpPr>
        <p:spPr>
          <a:xfrm>
            <a:off x="5603899" y="2305069"/>
            <a:ext cx="28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5" name="Google Shape;12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72523" y="1308838"/>
            <a:ext cx="877825" cy="620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11">
            <a:alphaModFix/>
          </a:blip>
          <a:srcRect b="29133" l="0" r="0" t="28948"/>
          <a:stretch/>
        </p:blipFill>
        <p:spPr>
          <a:xfrm>
            <a:off x="6789875" y="3045400"/>
            <a:ext cx="877825" cy="36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4625225" y="2681625"/>
            <a:ext cx="10725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App Engg</a:t>
            </a:r>
            <a:endParaRPr sz="1200"/>
          </a:p>
        </p:txBody>
      </p:sp>
      <p:sp>
        <p:nvSpPr>
          <p:cNvPr id="128" name="Google Shape;128;p17"/>
          <p:cNvSpPr txBox="1"/>
          <p:nvPr/>
        </p:nvSpPr>
        <p:spPr>
          <a:xfrm>
            <a:off x="5795313" y="2649750"/>
            <a:ext cx="10725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Storage</a:t>
            </a:r>
            <a:endParaRPr sz="1200"/>
          </a:p>
        </p:txBody>
      </p:sp>
      <p:sp>
        <p:nvSpPr>
          <p:cNvPr id="129" name="Google Shape;129;p17"/>
          <p:cNvSpPr txBox="1"/>
          <p:nvPr/>
        </p:nvSpPr>
        <p:spPr>
          <a:xfrm>
            <a:off x="4628738" y="4344775"/>
            <a:ext cx="10725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Load Balancer</a:t>
            </a:r>
            <a:endParaRPr sz="1200"/>
          </a:p>
        </p:txBody>
      </p:sp>
      <p:sp>
        <p:nvSpPr>
          <p:cNvPr id="130" name="Google Shape;130;p17"/>
          <p:cNvSpPr txBox="1"/>
          <p:nvPr/>
        </p:nvSpPr>
        <p:spPr>
          <a:xfrm>
            <a:off x="5660625" y="4391000"/>
            <a:ext cx="10725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GKE</a:t>
            </a:r>
            <a:endParaRPr sz="1200"/>
          </a:p>
        </p:txBody>
      </p:sp>
      <p:sp>
        <p:nvSpPr>
          <p:cNvPr id="131" name="Google Shape;131;p17"/>
          <p:cNvSpPr txBox="1"/>
          <p:nvPr/>
        </p:nvSpPr>
        <p:spPr>
          <a:xfrm>
            <a:off x="6672875" y="4398375"/>
            <a:ext cx="10725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Compute</a:t>
            </a:r>
            <a:endParaRPr sz="1200"/>
          </a:p>
        </p:txBody>
      </p:sp>
      <p:sp>
        <p:nvSpPr>
          <p:cNvPr id="132" name="Google Shape;132;p17"/>
          <p:cNvSpPr txBox="1"/>
          <p:nvPr/>
        </p:nvSpPr>
        <p:spPr>
          <a:xfrm>
            <a:off x="7719800" y="4793475"/>
            <a:ext cx="10725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MySQL</a:t>
            </a:r>
            <a:endParaRPr sz="1200"/>
          </a:p>
        </p:txBody>
      </p:sp>
      <p:sp>
        <p:nvSpPr>
          <p:cNvPr id="133" name="Google Shape;133;p17"/>
          <p:cNvSpPr txBox="1"/>
          <p:nvPr/>
        </p:nvSpPr>
        <p:spPr>
          <a:xfrm>
            <a:off x="7743900" y="2582650"/>
            <a:ext cx="10725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Index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</a:t>
            </a:r>
            <a:endParaRPr/>
          </a:p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Docker container running on Kubernetes Cluster(GKE)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Django with Gunicorn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Google’s Cloud SQL</a:t>
            </a:r>
            <a:endParaRPr sz="1800"/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475" y="1505700"/>
            <a:ext cx="1248062" cy="10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2563" y="1505700"/>
            <a:ext cx="1405775" cy="10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2400" y="2786650"/>
            <a:ext cx="1649925" cy="75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8575" y="2880636"/>
            <a:ext cx="2193750" cy="5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3523" y="3646275"/>
            <a:ext cx="1137650" cy="10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Searching</a:t>
            </a:r>
            <a:endParaRPr/>
          </a:p>
        </p:txBody>
      </p:sp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311700" y="1505700"/>
            <a:ext cx="2561400" cy="12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Python App in GAE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Gcloud Search API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Index on the DB</a:t>
            </a:r>
            <a:endParaRPr sz="1800"/>
          </a:p>
        </p:txBody>
      </p:sp>
      <p:grpSp>
        <p:nvGrpSpPr>
          <p:cNvPr id="151" name="Google Shape;151;p19"/>
          <p:cNvGrpSpPr/>
          <p:nvPr/>
        </p:nvGrpSpPr>
        <p:grpSpPr>
          <a:xfrm>
            <a:off x="7473801" y="2622974"/>
            <a:ext cx="1530682" cy="1476033"/>
            <a:chOff x="6717076" y="1918051"/>
            <a:chExt cx="1825500" cy="1760325"/>
          </a:xfrm>
        </p:grpSpPr>
        <p:pic>
          <p:nvPicPr>
            <p:cNvPr id="152" name="Google Shape;152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17076" y="1918051"/>
              <a:ext cx="1825500" cy="1760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9"/>
            <p:cNvPicPr preferRelativeResize="0"/>
            <p:nvPr/>
          </p:nvPicPr>
          <p:blipFill rotWithShape="1">
            <a:blip r:embed="rId4">
              <a:alphaModFix/>
            </a:blip>
            <a:srcRect b="-31080" l="-33078" r="-48673" t="-16151"/>
            <a:stretch/>
          </p:blipFill>
          <p:spPr>
            <a:xfrm>
              <a:off x="7545473" y="2014255"/>
              <a:ext cx="915689" cy="71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4" name="Google Shape;15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1942" y="2571748"/>
            <a:ext cx="1706304" cy="170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 rotWithShape="1">
          <a:blip r:embed="rId6">
            <a:alphaModFix/>
          </a:blip>
          <a:srcRect b="0" l="10253" r="9140" t="0"/>
          <a:stretch/>
        </p:blipFill>
        <p:spPr>
          <a:xfrm>
            <a:off x="3537775" y="2655630"/>
            <a:ext cx="1533447" cy="1470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Testing</a:t>
            </a:r>
            <a:endParaRPr/>
          </a:p>
        </p:txBody>
      </p:sp>
      <p:sp>
        <p:nvSpPr>
          <p:cNvPr id="161" name="Google Shape;161;p20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Django Unit Tests (Python unittests)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Postman for API calls</a:t>
            </a:r>
            <a:endParaRPr sz="1800"/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475" y="1505700"/>
            <a:ext cx="3927750" cy="20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9475" y="3636825"/>
            <a:ext cx="1425750" cy="14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2255900" y="2417000"/>
            <a:ext cx="6342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Front</a:t>
            </a:r>
            <a:r>
              <a:rPr lang="en" sz="4800"/>
              <a:t>end Design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